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2" r:id="rId5"/>
    <p:sldId id="263" r:id="rId6"/>
    <p:sldId id="265" r:id="rId7"/>
    <p:sldId id="258" r:id="rId8"/>
    <p:sldId id="269" r:id="rId9"/>
    <p:sldId id="267" r:id="rId10"/>
    <p:sldId id="270" r:id="rId11"/>
    <p:sldId id="272" r:id="rId12"/>
    <p:sldId id="271" r:id="rId13"/>
    <p:sldId id="268" r:id="rId14"/>
    <p:sldId id="274" r:id="rId15"/>
    <p:sldId id="259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5FA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2696"/>
  </p:normalViewPr>
  <p:slideViewPr>
    <p:cSldViewPr snapToGrid="0" snapToObjects="1">
      <p:cViewPr varScale="1">
        <p:scale>
          <a:sx n="87" d="100"/>
          <a:sy n="87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45668-1EF4-484D-B9C9-5730E5F417EE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927-45E5-074E-8549-44B20B8CB2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668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ent.gastro.org/inflammatory-bowel-disease-ibd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tient.gastro.org/crohns-diseas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main types of 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inflammatory bowel diseases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 — ulcerative colitis and 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Crohn’s disease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Ulcerative colitis is more common worldwide than Crohn’s disease.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causes inflammation (swelling) and sores (called ulcers) in the large intestine (colon and rectum) and may affect part or all of the large intestine.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Ulcerative colitis can happen at any age, but it is more likely to develop in people between the ages of 15 and 30, or older than 60 years of age.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Ulcerative colitis needs to be diagnosed by a health care provider. While there are no cures, there are treatments.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symptoms of ulcerative colitis can vary from person to person, based on where the disease is in the body and how bad the inflammation is.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common symptoms:</a:t>
            </a:r>
          </a:p>
          <a:p>
            <a:pPr fontAlgn="base"/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Diarrhea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(loose stool), which is often the first symptom.</a:t>
            </a:r>
          </a:p>
          <a:p>
            <a:pPr fontAlgn="base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in the stool.</a:t>
            </a:r>
          </a:p>
          <a:p>
            <a:pPr fontAlgn="base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Urgency, or immediate need, to go to the bathroom.</a:t>
            </a:r>
          </a:p>
          <a:p>
            <a:pPr fontAlgn="base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number of bowel movements.</a:t>
            </a:r>
          </a:p>
          <a:p>
            <a:pPr fontAlgn="base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Belly pain and cramping.</a:t>
            </a:r>
          </a:p>
          <a:p>
            <a:pPr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goals of treatment are to: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 inflammation, or swelling. 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 symptoms, like pain,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diarrhea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(loose stool) and bleeding. 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nutrition deficiencies, if needed. </a:t>
            </a:r>
          </a:p>
          <a:p>
            <a:pPr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927-45E5-074E-8549-44B20B8CB2EF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687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A46E-6C9B-A248-BFB1-EC6D6D656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43A64-80AE-8343-9DD4-AB52F4159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ABD7-65BF-BC42-AADC-BF8F18BF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EB80-F8C6-DA47-B60D-F21802F8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E46A0-B695-8145-873B-E79703B2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75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55-B9CB-7C4F-871A-117DF3BF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56878-ED4F-BD4F-9601-BCE584349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738E-17C8-2E4E-8A97-B68CE51A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451-9D99-524D-BB4A-2338A22B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6001-44AB-674F-BD72-3BA3E59F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690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ABF04-D459-3448-8DD5-FAE4810F6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DC00E-9D4F-AB40-8999-850910AC1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70281-1264-2C4D-8321-BCCAC12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61606-339C-154F-8F12-4DE642F3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684B9-5C9E-D946-BC14-EC705CA7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236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0DB1-FF8E-144E-BBF0-702D9226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E3E81-ED6C-4B40-B313-A1AC3EC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1FE4-6ECF-3A4B-8713-843BD2C5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629CE-03EC-AC4F-85B6-22C09F66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B208-98C4-7A49-A5BA-0947B6C9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38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F53-6A71-F343-8509-D30A5A16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B2AB8-E2A8-3C49-99C5-B879943A9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A23D9-61EE-E64B-9097-F209D9EA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C027E-1E1E-1A44-BB77-CFDB60E9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FB0EC-70AE-1F48-A5C3-D1D3BFF8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208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53B-EC11-AB41-BC65-0649629A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75A0-43EE-A34B-BCD9-588F59004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F98D4-423F-7644-AD0B-C3C62A73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6BA5C-5C54-8D49-A684-2C211194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95915-F848-B34E-9A8D-47A5E85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96169-8A6D-8C40-A493-29256DE4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9684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03A-8981-8A4D-818A-DB271F17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581C-D8FD-754E-863C-C923EDF87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64FC2-FABB-734D-AA57-D3FBBAFE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9EA16-437E-4240-A331-33EB96768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596A2-5B65-2548-9BD3-0BEEC4D8E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D2604-A21C-8D4A-BA51-684259A6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A01C8-B4C7-A84D-93BB-2ECFE8A6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9E915-21A9-6449-BFFF-32F530EE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898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4BFE-A102-7043-A374-A01C35ED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B1CAE-C9B9-1044-9122-B80EAE42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C76BC-29BF-984B-8D0E-07165E12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AC9EB-11A8-D645-8101-C1642EA1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249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58506-11AC-BD48-9001-3DF6253F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B23DF-BA69-6D4F-A644-7C3EDCD2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3946-BCF0-2A4A-BC40-40E6D8DD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514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0755-74EC-2C47-8323-250F1F3F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7247-8F01-3941-9DE0-540326D5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9051-E479-F045-95E8-E63C6A0E0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9522F-38CF-F345-802F-33CAC843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1EBCB-C353-D441-9828-389B92AE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6297F-E163-A145-9229-FBBFD6D2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554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9172-296D-824F-8C0F-B055A89B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732BE0-B7FA-8942-92D1-E2C096456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560B8-C466-9C48-93C9-4DF933C0E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53F19-5F44-BB4A-A8AD-FDB47072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D2B8C-D41B-9F40-9F72-15DEF9B8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A4FD9-FDEF-184B-A6B2-06060BA8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286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817E3-3920-EB4E-AA81-88790317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EF47-8567-4E43-BF90-34751310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9CE32-7192-A044-896B-70FB006C8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A7F13-EC2B-444D-905D-FC715BBBB719}" type="datetimeFigureOut">
              <a:rPr lang="en-CH" smtClean="0"/>
              <a:t>12.08.22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C68D-D53E-4045-BA07-FD9A7C929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BCAF2-CD3B-F743-AEB2-AB7BC46A3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7C80C-3985-024C-A15A-9299D0BDB2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087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4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63019AB-3E9A-554C-8E1E-9062AC153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43" y="1392860"/>
            <a:ext cx="5468257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H" altLang="en-CH" sz="2500" b="1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Novel metrics and visualizations for gene and cell-type prevalence across single-cell studies</a:t>
            </a:r>
          </a:p>
        </p:txBody>
      </p:sp>
      <p:pic>
        <p:nvPicPr>
          <p:cNvPr id="1030" name="Picture 6" descr="Roche - Roche invests for the future in its Basel and Kaiseraugst site">
            <a:extLst>
              <a:ext uri="{FF2B5EF4-FFF2-40B4-BE49-F238E27FC236}">
                <a16:creationId xmlns:a16="http://schemas.microsoft.com/office/drawing/2014/main" id="{03C4EFB9-D174-AD45-884F-CB7691296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0" r="4414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DC53F19-076F-554B-A963-54DC51878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29" y="2924852"/>
            <a:ext cx="4963886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H" altLang="en-CH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cheSans"/>
              </a:rPr>
              <a:t>Team </a:t>
            </a:r>
            <a:r>
              <a:rPr kumimoji="0" lang="en-CH" altLang="en-CH" b="1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cheSans"/>
              </a:rPr>
              <a:t>#1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C41C986-D126-4F4E-A2AC-3B26FF219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29" y="6380924"/>
            <a:ext cx="4963886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Roche PMDA Summer School 2022</a:t>
            </a: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E7B2F0-E4FD-CC4F-A51D-7BDA83A7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29" y="4075749"/>
            <a:ext cx="496388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/>
            <a:r>
              <a:rPr lang="en-CH" altLang="en-CH" dirty="0">
                <a:solidFill>
                  <a:srgbClr val="1B85FA"/>
                </a:solidFill>
                <a:latin typeface="RocheSans"/>
              </a:rPr>
              <a:t>Selen </a:t>
            </a:r>
            <a:r>
              <a:rPr lang="en-GB" altLang="en-CH" dirty="0" err="1">
                <a:solidFill>
                  <a:srgbClr val="1B85FA"/>
                </a:solidFill>
                <a:latin typeface="RocheSans"/>
              </a:rPr>
              <a:t>Manioğlu</a:t>
            </a:r>
            <a:endParaRPr lang="en-CH" altLang="en-CH" dirty="0">
              <a:solidFill>
                <a:srgbClr val="1B85FA"/>
              </a:solidFill>
              <a:latin typeface="RocheSans"/>
            </a:endParaRPr>
          </a:p>
          <a:p>
            <a:pPr marL="0" marR="0" lvl="0" indent="0" algn="ctr" defTabSz="914400" rtl="0" eaLnBrk="0" fontAlgn="base" latinLnBrk="0" hangingPunct="0">
              <a:buClrTx/>
              <a:buSzTx/>
              <a:buFontTx/>
              <a:buNone/>
              <a:tabLst/>
            </a:pPr>
            <a:r>
              <a:rPr kumimoji="0" lang="en-CH" altLang="en-CH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Martina Scauda</a:t>
            </a:r>
          </a:p>
          <a:p>
            <a:pPr algn="ctr" eaLnBrk="0" fontAlgn="base" hangingPunct="0"/>
            <a:r>
              <a:rPr lang="en-CH" altLang="en-CH" dirty="0">
                <a:solidFill>
                  <a:srgbClr val="1B85FA"/>
                </a:solidFill>
                <a:latin typeface="RocheSans"/>
              </a:rPr>
              <a:t>Amir </a:t>
            </a:r>
            <a:r>
              <a:rPr lang="en-GB" altLang="en-CH" dirty="0" err="1">
                <a:solidFill>
                  <a:srgbClr val="1B85FA"/>
                </a:solidFill>
                <a:latin typeface="RocheSans"/>
              </a:rPr>
              <a:t>Khorashadizadeh</a:t>
            </a:r>
            <a:endParaRPr lang="en-CH" altLang="en-CH" dirty="0">
              <a:solidFill>
                <a:srgbClr val="1B85FA"/>
              </a:solidFill>
              <a:latin typeface="RocheSans"/>
            </a:endParaRPr>
          </a:p>
          <a:p>
            <a:pPr marL="0" marR="0" lvl="0" indent="0" algn="ctr" defTabSz="914400" rtl="0" eaLnBrk="0" fontAlgn="base" latinLnBrk="0" hangingPunct="0">
              <a:buClrTx/>
              <a:buSzTx/>
              <a:buFontTx/>
              <a:buNone/>
              <a:tabLst/>
            </a:pPr>
            <a:r>
              <a:rPr kumimoji="0" lang="en-CH" altLang="en-CH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Antonio Santinha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CC01A-B44D-5141-9A8B-DF6D75B8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793" y="91621"/>
            <a:ext cx="1358203" cy="7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7E91C-720C-8742-914D-B3BDCF223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Random Forest Classifier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3225B-FEE5-794C-ADB0-812D7B443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64" y="1195754"/>
            <a:ext cx="8344183" cy="5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0E539-7427-5540-ABFA-B24906696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H" altLang="en-CH" sz="2500" b="1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Cell type specific UMAP embedding supports RanForrest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DEE06-7BA8-E14D-A8AE-9062F909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89" y="1354296"/>
            <a:ext cx="7643410" cy="5151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29049F-ADE2-0F48-BA3D-AF2877D2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01" y="1597846"/>
            <a:ext cx="3931487" cy="33448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latin typeface="RocheSans"/>
              </a:rPr>
              <a:t>Parameters: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CH" altLang="en-CH" b="1" dirty="0">
                <a:latin typeface="RocheSans"/>
              </a:rPr>
              <a:t>minimum number of cells in each conditions &gt; 2000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lang="en-CH" altLang="en-CH" b="1" dirty="0">
              <a:latin typeface="RocheSans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GB" altLang="en-CH" b="1" dirty="0">
                <a:latin typeface="RocheSans"/>
              </a:rPr>
              <a:t>R</a:t>
            </a:r>
            <a:r>
              <a:rPr lang="en-CH" altLang="en-CH" b="1" dirty="0">
                <a:latin typeface="RocheSans"/>
              </a:rPr>
              <a:t>atio between the number of cells in the two conditions should be higher than 0.6 and lower than 1.8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CH" altLang="en-CH" b="1" dirty="0">
              <a:latin typeface="Roche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FB49-2C9C-4E46-909A-FA085FB8B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144" y="6103163"/>
            <a:ext cx="3931487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dirty="0">
                <a:latin typeface="RocheSans"/>
              </a:rPr>
              <a:t>Cell types (</a:t>
            </a:r>
            <a:r>
              <a:rPr lang="en-US" altLang="en-CH" dirty="0" err="1">
                <a:latin typeface="RocheSans"/>
              </a:rPr>
              <a:t>dblabel</a:t>
            </a:r>
            <a:r>
              <a:rPr lang="en-US" altLang="en-CH" dirty="0">
                <a:latin typeface="RocheSans"/>
              </a:rPr>
              <a:t>)</a:t>
            </a:r>
            <a:endParaRPr lang="en-CH" altLang="en-CH" dirty="0">
              <a:latin typeface="Roche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8B13E-9E8F-444F-977C-9B5BA5C1D9B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985129" y="2949658"/>
            <a:ext cx="2888133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dirty="0">
                <a:latin typeface="RocheSans"/>
              </a:rPr>
              <a:t>Accuracy</a:t>
            </a:r>
            <a:endParaRPr lang="en-CH" altLang="en-CH" dirty="0">
              <a:latin typeface="Roche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B23A3-B9D3-4646-99BF-7DD2D4B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144" y="951750"/>
            <a:ext cx="3931487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latin typeface="RocheSans"/>
              </a:rPr>
              <a:t>Healthy VS Inflamed</a:t>
            </a:r>
            <a:endParaRPr lang="en-CH" altLang="en-CH" b="1" dirty="0"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179069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0E539-7427-5540-ABFA-B24906696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H" altLang="en-CH" sz="2500" b="1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Cell type specific UMAP embedding supports RanForrest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2EEF5-A54E-A64D-A14F-FBFAD40A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96" y="1543474"/>
            <a:ext cx="2851580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FB2CA-E98D-424B-BAC2-6CB271E8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896" y="4329690"/>
            <a:ext cx="2851580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69E5E-369B-5442-8452-9290EC88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13" y="4329690"/>
            <a:ext cx="2605263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20139-5A47-B74E-B91C-6251D6BE0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718" y="1543474"/>
            <a:ext cx="2643158" cy="25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FDB6AA-02C0-F148-8922-AF75ACC4D0EC}"/>
              </a:ext>
            </a:extLst>
          </p:cNvPr>
          <p:cNvCxnSpPr>
            <a:cxnSpLocks/>
          </p:cNvCxnSpPr>
          <p:nvPr/>
        </p:nvCxnSpPr>
        <p:spPr>
          <a:xfrm>
            <a:off x="1793629" y="4200737"/>
            <a:ext cx="833510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4BA00E-4CB1-7144-8D8C-1ED23BD6F069}"/>
              </a:ext>
            </a:extLst>
          </p:cNvPr>
          <p:cNvCxnSpPr>
            <a:cxnSpLocks/>
          </p:cNvCxnSpPr>
          <p:nvPr/>
        </p:nvCxnSpPr>
        <p:spPr>
          <a:xfrm>
            <a:off x="7034337" y="875511"/>
            <a:ext cx="0" cy="598248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E312F53-805B-E34F-9EFE-540A0D1AB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14" y="2274592"/>
            <a:ext cx="2851581" cy="8888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latin typeface="RocheSans"/>
              </a:rPr>
              <a:t>Transient amplifying cells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ACC = 0.95</a:t>
            </a:r>
            <a:endParaRPr lang="en-CH" altLang="en-CH" b="1" dirty="0">
              <a:solidFill>
                <a:schemeClr val="tx1">
                  <a:lumMod val="50000"/>
                  <a:lumOff val="50000"/>
                </a:schemeClr>
              </a:solidFill>
              <a:latin typeface="Roch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6C2CC8-7A21-BB47-A5FA-CAFD7323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13" y="4979074"/>
            <a:ext cx="2851581" cy="12212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latin typeface="RocheSans"/>
              </a:rPr>
              <a:t>Activated CD4-positive, alpha-beta T cell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ACC = 0.65</a:t>
            </a:r>
            <a:endParaRPr lang="en-CH" altLang="en-CH" b="1" dirty="0">
              <a:solidFill>
                <a:schemeClr val="tx1">
                  <a:lumMod val="50000"/>
                  <a:lumOff val="50000"/>
                </a:schemeClr>
              </a:solidFill>
              <a:latin typeface="RocheSan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5265C-9AA0-8941-B1FC-AFDBCACC9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08" y="1001515"/>
            <a:ext cx="2851581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latin typeface="RocheSans"/>
              </a:rPr>
              <a:t>True labels</a:t>
            </a:r>
            <a:endParaRPr lang="en-CH" altLang="en-CH" b="1" dirty="0">
              <a:solidFill>
                <a:schemeClr val="tx1">
                  <a:lumMod val="50000"/>
                  <a:lumOff val="50000"/>
                </a:schemeClr>
              </a:solidFill>
              <a:latin typeface="Roche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E05168-8169-0F44-AC1E-454799D56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453" y="1001515"/>
            <a:ext cx="2851581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CH" b="1" dirty="0">
                <a:latin typeface="RocheSans"/>
              </a:rPr>
              <a:t>Clustering labels</a:t>
            </a:r>
            <a:endParaRPr lang="en-CH" altLang="en-CH" b="1" dirty="0">
              <a:solidFill>
                <a:schemeClr val="tx1">
                  <a:lumMod val="50000"/>
                  <a:lumOff val="50000"/>
                </a:schemeClr>
              </a:solidFill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289869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0E539-7427-5540-ABFA-B24906696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What are the differential expressed genes in the top ranked cell types?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696F-2BCC-6945-B736-2378AEE8F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58"/>
          <a:stretch/>
        </p:blipFill>
        <p:spPr>
          <a:xfrm>
            <a:off x="790819" y="1327847"/>
            <a:ext cx="10015216" cy="1018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C27565-C277-754D-8F81-46328FF5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706" y="1011528"/>
            <a:ext cx="3581178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CH" b="1" dirty="0">
                <a:latin typeface="RocheSans"/>
              </a:rPr>
              <a:t>Transit amplifying cell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80E05-A84F-D146-9CBC-501A1E7D1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779" y="2501466"/>
            <a:ext cx="414903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b="1" dirty="0">
                <a:latin typeface="RocheSans"/>
              </a:rPr>
              <a:t>Proliferating transit amplifying cell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A93DA-5318-974B-A0F0-35D69A653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706" y="4055148"/>
            <a:ext cx="3581178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CH" b="1" dirty="0">
                <a:latin typeface="RocheSans"/>
              </a:rPr>
              <a:t>Enterocytes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F621C-A189-BF45-B9B4-06B6CA0C7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58"/>
          <a:stretch/>
        </p:blipFill>
        <p:spPr>
          <a:xfrm>
            <a:off x="976004" y="2774549"/>
            <a:ext cx="9830031" cy="101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AF48B-FF2D-2343-BDA6-FD32A954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19" y="4358054"/>
            <a:ext cx="10015216" cy="24999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0CF93A-274C-844C-BF28-71B4EA008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751" y="1454420"/>
            <a:ext cx="154932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</a:t>
            </a:r>
          </a:p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Expression</a:t>
            </a:r>
          </a:p>
          <a:p>
            <a:pPr lvl="0" algn="ctr" eaLnBrk="0" fontAlgn="base" hangingPunct="0"/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3589EC-42DB-8D46-A23A-D2349D1BA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751" y="2919804"/>
            <a:ext cx="154932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</a:t>
            </a:r>
          </a:p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Expression</a:t>
            </a:r>
          </a:p>
          <a:p>
            <a:pPr lvl="0" algn="ctr" eaLnBrk="0" fontAlgn="base" hangingPunct="0"/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FE2394-A771-D041-B077-C5F3FC2A3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751" y="4502420"/>
            <a:ext cx="154932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</a:t>
            </a:r>
          </a:p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Expression</a:t>
            </a:r>
          </a:p>
          <a:p>
            <a:pPr lvl="0" algn="ctr" eaLnBrk="0" fontAlgn="base" hangingPunct="0"/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21264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0EF8C-47BD-CA46-980B-17624C58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62" y="1429637"/>
            <a:ext cx="292608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08A18-063C-9E4D-964F-3C8ECF4B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84" y="1427023"/>
            <a:ext cx="292608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C78FF-DBD5-D54C-8D4D-F8F7E0D3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612" y="1427023"/>
            <a:ext cx="2926080" cy="5486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5CA813-C2D5-2045-8B21-8767EAE45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5" y="1024599"/>
            <a:ext cx="3581178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CH" b="1" dirty="0">
                <a:latin typeface="RocheSans"/>
              </a:rPr>
              <a:t>Transit amplifying cell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911C8C-013F-044F-BE1D-0D91A2EF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063" y="1024599"/>
            <a:ext cx="3581178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CH" b="1" dirty="0">
                <a:latin typeface="RocheSans"/>
              </a:rPr>
              <a:t>Enterocytes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B98E8-3EB9-644B-A2C0-7083CBBF7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13" y="902707"/>
            <a:ext cx="358117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b="1" dirty="0">
                <a:latin typeface="RocheSans"/>
              </a:rPr>
              <a:t>Proliferating</a:t>
            </a:r>
          </a:p>
          <a:p>
            <a:pPr lvl="0" algn="ctr" eaLnBrk="0" fontAlgn="base" hangingPunct="0"/>
            <a:r>
              <a:rPr lang="en-GB" altLang="en-CH" b="1" dirty="0">
                <a:latin typeface="RocheSans"/>
              </a:rPr>
              <a:t>transit amplifying cell</a:t>
            </a:r>
            <a:endParaRPr kumimoji="0" lang="en-CH" altLang="en-CH" b="1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7F3F5-20DF-C849-8036-102480A9C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What are the differential expressed genes in the top ranked cell types?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D280C-3E35-BB40-999A-52B2FEB1CDB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344739" y="3420511"/>
            <a:ext cx="32724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 Expression </a:t>
            </a:r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70BAA-BC00-104D-8A56-175DB4E7D6E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80875" y="3420511"/>
            <a:ext cx="32724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 Expression </a:t>
            </a:r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77EA00-5A58-B842-98BF-9DF5BB358DE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70423" y="3480151"/>
            <a:ext cx="32724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/>
            <a:r>
              <a:rPr lang="en-GB" altLang="en-CH" sz="1200" dirty="0">
                <a:latin typeface="RocheSans"/>
              </a:rPr>
              <a:t>Normalized Expression </a:t>
            </a:r>
            <a:r>
              <a:rPr kumimoji="0" lang="en-GB" altLang="en-CH" sz="1200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Log2(UMI+ 1)</a:t>
            </a:r>
            <a:endParaRPr kumimoji="0" lang="en-CH" altLang="en-CH" sz="1200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96873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2D8986-754E-2A46-AD8D-4D537FB6A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Future development of RanForrest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E9AE9-A412-1848-BFBD-974BB558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52" y="1361895"/>
            <a:ext cx="11241496" cy="16036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CH" b="1" dirty="0">
                <a:latin typeface="RocheSans"/>
              </a:rPr>
              <a:t>Use k-fold cross validation to reliably split data into training and testing datasets;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CH" b="1" dirty="0">
                <a:latin typeface="RocheSans"/>
              </a:rPr>
              <a:t>Work on better statistical differential expression analysis methods;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CH" altLang="en-CH" b="1" i="0" u="none" strike="noStrike" cap="none" normalizeH="0" baseline="0" dirty="0">
                <a:ln>
                  <a:noFill/>
                </a:ln>
                <a:effectLst/>
                <a:latin typeface="RocheSans"/>
              </a:rPr>
              <a:t>Explore the biological meaning of our findings;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69702-B4B8-6743-A2C0-A87D0EB212FB}"/>
              </a:ext>
            </a:extLst>
          </p:cNvPr>
          <p:cNvSpPr txBox="1"/>
          <p:nvPr/>
        </p:nvSpPr>
        <p:spPr>
          <a:xfrm>
            <a:off x="1217852" y="5742616"/>
            <a:ext cx="9756296" cy="94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CH" altLang="en-CH" sz="2400" b="1" i="0" u="none" strike="noStrike" cap="none" normalizeH="0" baseline="0" dirty="0">
                <a:ln>
                  <a:noFill/>
                </a:ln>
                <a:solidFill>
                  <a:srgbClr val="1B85FA"/>
                </a:solidFill>
                <a:effectLst/>
                <a:latin typeface="RocheSans"/>
              </a:rPr>
              <a:t>RanForrest can support disease modeling, by identifying informative cell types of a disease.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D028ED-EF4F-424D-B45B-F35B1142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12" y="3450367"/>
            <a:ext cx="3048976" cy="19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50D06-6EAF-7D4F-98E5-3C32D8BC8101}"/>
              </a:ext>
            </a:extLst>
          </p:cNvPr>
          <p:cNvSpPr txBox="1"/>
          <p:nvPr/>
        </p:nvSpPr>
        <p:spPr>
          <a:xfrm>
            <a:off x="1217852" y="2954414"/>
            <a:ext cx="9756296" cy="643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H" altLang="en-CH" sz="3200" b="1" i="1" dirty="0">
                <a:solidFill>
                  <a:srgbClr val="1B85FA"/>
                </a:solidFill>
                <a:latin typeface="RocheSans"/>
              </a:rPr>
              <a:t>Doing now what patients need next</a:t>
            </a:r>
            <a:endParaRPr kumimoji="0" lang="en-CH" altLang="en-CH" sz="3200" b="1" i="1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142619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433D-75B0-F8A5-0B1E-88C121FF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transit amplifying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99027-C317-A00C-ED30-E87FB5140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17" y="1572206"/>
            <a:ext cx="5525783" cy="14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3EFA6-4950-99B9-F470-704BA488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6" y="1572206"/>
            <a:ext cx="5715556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4F62-3FDD-21CF-F10D-A58B6B0EDE03}"/>
              </a:ext>
            </a:extLst>
          </p:cNvPr>
          <p:cNvSpPr txBox="1"/>
          <p:nvPr/>
        </p:nvSpPr>
        <p:spPr>
          <a:xfrm>
            <a:off x="2572221" y="1031146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vs Healthy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AF038-AB5E-D49E-29CB-F4F6DB8A1E70}"/>
              </a:ext>
            </a:extLst>
          </p:cNvPr>
          <p:cNvSpPr txBox="1"/>
          <p:nvPr/>
        </p:nvSpPr>
        <p:spPr>
          <a:xfrm>
            <a:off x="8523468" y="1031146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NIF vs Healthy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3A448-828D-B13E-F000-6131C65AA747}"/>
              </a:ext>
            </a:extLst>
          </p:cNvPr>
          <p:cNvSpPr txBox="1"/>
          <p:nvPr/>
        </p:nvSpPr>
        <p:spPr>
          <a:xfrm rot="16200000">
            <a:off x="-113818" y="1555328"/>
            <a:ext cx="6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43D5E-1D22-7C5A-C0F3-DB013AACCBE5}"/>
              </a:ext>
            </a:extLst>
          </p:cNvPr>
          <p:cNvSpPr txBox="1"/>
          <p:nvPr/>
        </p:nvSpPr>
        <p:spPr>
          <a:xfrm rot="16200000">
            <a:off x="-277099" y="344301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wilcoxon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B54D5D-62B5-0747-0ED9-5EC933D7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7" y="3410476"/>
            <a:ext cx="5768889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0861C-3565-E363-CCD3-10DAA747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616" y="3410476"/>
            <a:ext cx="5697778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C9A000-9B92-C186-C263-E6D52769F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020" y="4698000"/>
            <a:ext cx="22251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2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2566-E333-52B5-E217-1304C7B9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>
            <a:normAutofit fontScale="90000"/>
          </a:bodyPr>
          <a:lstStyle/>
          <a:p>
            <a:r>
              <a:rPr lang="en-US" dirty="0"/>
              <a:t>proliferating transit amplifying cell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DC06C-74AB-90CF-FD87-AA568B384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759" y="1581235"/>
            <a:ext cx="5662223" cy="14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2E069-EA90-0B6B-AC30-5031D8CA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82" y="1581235"/>
            <a:ext cx="5697777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EF92E-6ED8-EAED-6C01-F86D530D420F}"/>
              </a:ext>
            </a:extLst>
          </p:cNvPr>
          <p:cNvSpPr txBox="1"/>
          <p:nvPr/>
        </p:nvSpPr>
        <p:spPr>
          <a:xfrm>
            <a:off x="2843688" y="1169691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vs Healthy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7FAFE-C8F6-246C-1E6D-A193ADE7D2C6}"/>
              </a:ext>
            </a:extLst>
          </p:cNvPr>
          <p:cNvSpPr txBox="1"/>
          <p:nvPr/>
        </p:nvSpPr>
        <p:spPr>
          <a:xfrm>
            <a:off x="8794935" y="1169691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NIF vs Healthy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DDF67-F397-3949-1511-4D7F3013A4BE}"/>
              </a:ext>
            </a:extLst>
          </p:cNvPr>
          <p:cNvSpPr txBox="1"/>
          <p:nvPr/>
        </p:nvSpPr>
        <p:spPr>
          <a:xfrm rot="16200000">
            <a:off x="-113818" y="1693873"/>
            <a:ext cx="6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6893C-BB40-41ED-B0C2-505B57E3C1BB}"/>
              </a:ext>
            </a:extLst>
          </p:cNvPr>
          <p:cNvSpPr txBox="1"/>
          <p:nvPr/>
        </p:nvSpPr>
        <p:spPr>
          <a:xfrm rot="16200000">
            <a:off x="-277099" y="372010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wilcoxon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004596-AA8B-960F-AC0E-8227F51F3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9" y="3401970"/>
            <a:ext cx="5662222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95A2D-336B-3922-F7D4-DD01979C2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884" y="3401970"/>
            <a:ext cx="5697778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55A01-753D-1633-0669-E6560EC78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298" y="4601529"/>
            <a:ext cx="22251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2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2566-E333-52B5-E217-1304C7B9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/>
              <a:t>enterocyte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EF92E-6ED8-EAED-6C01-F86D530D420F}"/>
              </a:ext>
            </a:extLst>
          </p:cNvPr>
          <p:cNvSpPr txBox="1"/>
          <p:nvPr/>
        </p:nvSpPr>
        <p:spPr>
          <a:xfrm>
            <a:off x="2600795" y="1169691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vs Healthy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7FAFE-C8F6-246C-1E6D-A193ADE7D2C6}"/>
              </a:ext>
            </a:extLst>
          </p:cNvPr>
          <p:cNvSpPr txBox="1"/>
          <p:nvPr/>
        </p:nvSpPr>
        <p:spPr>
          <a:xfrm>
            <a:off x="8552042" y="1169691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NIF vs Healthy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430C-E96D-E8C4-3B3B-16B978BF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6" y="1581235"/>
            <a:ext cx="5768889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4343B-B304-302C-F265-65E9121B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90" y="1581235"/>
            <a:ext cx="5697778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1F7809-9600-ECF6-B165-7617A5EF6377}"/>
              </a:ext>
            </a:extLst>
          </p:cNvPr>
          <p:cNvSpPr txBox="1"/>
          <p:nvPr/>
        </p:nvSpPr>
        <p:spPr>
          <a:xfrm rot="16200000">
            <a:off x="-113818" y="1693873"/>
            <a:ext cx="6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3ACDB-201C-FCD5-B294-8D0AE0AE3773}"/>
              </a:ext>
            </a:extLst>
          </p:cNvPr>
          <p:cNvSpPr txBox="1"/>
          <p:nvPr/>
        </p:nvSpPr>
        <p:spPr>
          <a:xfrm rot="16200000">
            <a:off x="-277099" y="372010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wilcoxon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F42E2-5486-7ED6-A439-D1C42275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3" y="3401970"/>
            <a:ext cx="5706667" cy="14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521B7-3CF6-7186-2DDF-3788AC011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64" y="3401970"/>
            <a:ext cx="5768889" cy="14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98AB28-4737-C4DF-CA0E-01F846453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580" y="4614873"/>
            <a:ext cx="24350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B71C77-9805-EA4C-8587-EBA51D9B3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RNA-seq in drug discovery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2050" name="Picture 2" descr="Can You Compost Rotting Fruits &amp; Vegetables? It Depends">
            <a:extLst>
              <a:ext uri="{FF2B5EF4-FFF2-40B4-BE49-F238E27FC236}">
                <a16:creationId xmlns:a16="http://schemas.microsoft.com/office/drawing/2014/main" id="{0617B3BE-6FE3-144E-938C-2C58EE14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86" y="3804068"/>
            <a:ext cx="2187878" cy="12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Best Fruit Salad with Apples and Grapes Recipes | Yummly">
            <a:extLst>
              <a:ext uri="{FF2B5EF4-FFF2-40B4-BE49-F238E27FC236}">
                <a16:creationId xmlns:a16="http://schemas.microsoft.com/office/drawing/2014/main" id="{B061F7C4-1D15-BA4D-B91C-2EC72921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30" y="1349829"/>
            <a:ext cx="2307771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B263821-182E-984C-B291-FE6C67ABDDDD}"/>
              </a:ext>
            </a:extLst>
          </p:cNvPr>
          <p:cNvSpPr/>
          <p:nvPr/>
        </p:nvSpPr>
        <p:spPr>
          <a:xfrm>
            <a:off x="4604750" y="2166449"/>
            <a:ext cx="1110343" cy="27214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054" name="Picture 6" descr="4-Ingredient Strawberry Smoothie">
            <a:extLst>
              <a:ext uri="{FF2B5EF4-FFF2-40B4-BE49-F238E27FC236}">
                <a16:creationId xmlns:a16="http://schemas.microsoft.com/office/drawing/2014/main" id="{B3934D77-3F1E-084E-88F8-2D89758A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42" y="1349829"/>
            <a:ext cx="2597865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miling face with solid fill">
            <a:extLst>
              <a:ext uri="{FF2B5EF4-FFF2-40B4-BE49-F238E27FC236}">
                <a16:creationId xmlns:a16="http://schemas.microsoft.com/office/drawing/2014/main" id="{F9B0C005-4E27-2C4C-B2F5-F2C46E0ED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2098" y="1758043"/>
            <a:ext cx="914400" cy="914400"/>
          </a:xfrm>
          <a:prstGeom prst="rect">
            <a:avLst/>
          </a:prstGeom>
        </p:spPr>
      </p:pic>
      <p:pic>
        <p:nvPicPr>
          <p:cNvPr id="9" name="Picture 4" descr="10 Best Fruit Salad with Apples and Grapes Recipes | Yummly">
            <a:extLst>
              <a:ext uri="{FF2B5EF4-FFF2-40B4-BE49-F238E27FC236}">
                <a16:creationId xmlns:a16="http://schemas.microsoft.com/office/drawing/2014/main" id="{DC478CC4-A022-EA4A-A5B5-57986E50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45" y="4310743"/>
            <a:ext cx="2307771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7B0743E-040A-274F-97E1-5F2F448C9C14}"/>
              </a:ext>
            </a:extLst>
          </p:cNvPr>
          <p:cNvSpPr/>
          <p:nvPr/>
        </p:nvSpPr>
        <p:spPr>
          <a:xfrm>
            <a:off x="4619265" y="5127363"/>
            <a:ext cx="1110343" cy="27214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Picture 6" descr="4-Ingredient Strawberry Smoothie">
            <a:extLst>
              <a:ext uri="{FF2B5EF4-FFF2-40B4-BE49-F238E27FC236}">
                <a16:creationId xmlns:a16="http://schemas.microsoft.com/office/drawing/2014/main" id="{A73DEE18-8399-6143-A372-A3BDAA2A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4310743"/>
            <a:ext cx="2597865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5220D1A2-260D-9B4B-BA70-1ECB16B5A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2098" y="4806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C1AC00-AC55-7C4E-99EF-9DA04ABFC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Single-cell RNA-seq in drug discovery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4" name="Picture 2" descr="Can You Compost Rotting Fruits &amp; Vegetables? It Depends">
            <a:extLst>
              <a:ext uri="{FF2B5EF4-FFF2-40B4-BE49-F238E27FC236}">
                <a16:creationId xmlns:a16="http://schemas.microsoft.com/office/drawing/2014/main" id="{C1818844-D9F4-374C-8CD0-0540496E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86" y="3804068"/>
            <a:ext cx="2187878" cy="12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0 Best Fruit Salad with Apples and Grapes Recipes | Yummly">
            <a:extLst>
              <a:ext uri="{FF2B5EF4-FFF2-40B4-BE49-F238E27FC236}">
                <a16:creationId xmlns:a16="http://schemas.microsoft.com/office/drawing/2014/main" id="{696272EA-A07E-294D-971E-2B73B1C2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30" y="1349829"/>
            <a:ext cx="2307771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D0DED04-8FB3-CD4E-A6DF-7F1A0DFCC51A}"/>
              </a:ext>
            </a:extLst>
          </p:cNvPr>
          <p:cNvSpPr/>
          <p:nvPr/>
        </p:nvSpPr>
        <p:spPr>
          <a:xfrm>
            <a:off x="4604750" y="2166449"/>
            <a:ext cx="1110343" cy="27214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Picture 4" descr="10 Best Fruit Salad with Apples and Grapes Recipes | Yummly">
            <a:extLst>
              <a:ext uri="{FF2B5EF4-FFF2-40B4-BE49-F238E27FC236}">
                <a16:creationId xmlns:a16="http://schemas.microsoft.com/office/drawing/2014/main" id="{364F7E9E-2304-1D49-8D72-C5FE5C43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45" y="4310743"/>
            <a:ext cx="2307771" cy="17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DAB8AE-868D-7146-A89E-72F266A873C5}"/>
              </a:ext>
            </a:extLst>
          </p:cNvPr>
          <p:cNvSpPr/>
          <p:nvPr/>
        </p:nvSpPr>
        <p:spPr>
          <a:xfrm>
            <a:off x="4619265" y="5127363"/>
            <a:ext cx="1110343" cy="27214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80D899-9623-6741-9322-DED4DE355053}"/>
              </a:ext>
            </a:extLst>
          </p:cNvPr>
          <p:cNvGrpSpPr/>
          <p:nvPr/>
        </p:nvGrpSpPr>
        <p:grpSpPr>
          <a:xfrm>
            <a:off x="6674488" y="1335741"/>
            <a:ext cx="3446229" cy="1480827"/>
            <a:chOff x="6237664" y="1335741"/>
            <a:chExt cx="3446229" cy="1480827"/>
          </a:xfrm>
        </p:grpSpPr>
        <p:pic>
          <p:nvPicPr>
            <p:cNvPr id="10" name="Graphic 9" descr="Apple">
              <a:extLst>
                <a:ext uri="{FF2B5EF4-FFF2-40B4-BE49-F238E27FC236}">
                  <a16:creationId xmlns:a16="http://schemas.microsoft.com/office/drawing/2014/main" id="{43EACEA0-960F-4F4F-8DB6-861A1231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8100" y="1335741"/>
              <a:ext cx="360000" cy="360000"/>
            </a:xfrm>
            <a:prstGeom prst="rect">
              <a:avLst/>
            </a:prstGeom>
          </p:spPr>
        </p:pic>
        <p:pic>
          <p:nvPicPr>
            <p:cNvPr id="12" name="Graphic 11" descr="Orange">
              <a:extLst>
                <a:ext uri="{FF2B5EF4-FFF2-40B4-BE49-F238E27FC236}">
                  <a16:creationId xmlns:a16="http://schemas.microsoft.com/office/drawing/2014/main" id="{69BD203F-B183-9845-A446-5219BCB82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08694" y="1335741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Grapes">
              <a:extLst>
                <a:ext uri="{FF2B5EF4-FFF2-40B4-BE49-F238E27FC236}">
                  <a16:creationId xmlns:a16="http://schemas.microsoft.com/office/drawing/2014/main" id="{6F4F9102-C13C-8A4A-8EDB-69766BA65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0560" y="1339807"/>
              <a:ext cx="360000" cy="360000"/>
            </a:xfrm>
            <a:prstGeom prst="rect">
              <a:avLst/>
            </a:prstGeom>
          </p:spPr>
        </p:pic>
        <p:pic>
          <p:nvPicPr>
            <p:cNvPr id="16" name="Graphic 15" descr="Watermelon">
              <a:extLst>
                <a:ext uri="{FF2B5EF4-FFF2-40B4-BE49-F238E27FC236}">
                  <a16:creationId xmlns:a16="http://schemas.microsoft.com/office/drawing/2014/main" id="{64E05733-A229-6148-A46C-43AD5F7A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38914" y="1335741"/>
              <a:ext cx="360000" cy="360000"/>
            </a:xfrm>
            <a:prstGeom prst="rect">
              <a:avLst/>
            </a:prstGeom>
          </p:spPr>
        </p:pic>
        <p:pic>
          <p:nvPicPr>
            <p:cNvPr id="19" name="Graphic 18" descr="Apple">
              <a:extLst>
                <a:ext uri="{FF2B5EF4-FFF2-40B4-BE49-F238E27FC236}">
                  <a16:creationId xmlns:a16="http://schemas.microsoft.com/office/drawing/2014/main" id="{05148257-2831-674A-BECD-82A65075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7664" y="1335741"/>
              <a:ext cx="360000" cy="360000"/>
            </a:xfrm>
            <a:prstGeom prst="rect">
              <a:avLst/>
            </a:prstGeom>
          </p:spPr>
        </p:pic>
        <p:pic>
          <p:nvPicPr>
            <p:cNvPr id="20" name="Graphic 19" descr="Apple">
              <a:extLst>
                <a:ext uri="{FF2B5EF4-FFF2-40B4-BE49-F238E27FC236}">
                  <a16:creationId xmlns:a16="http://schemas.microsoft.com/office/drawing/2014/main" id="{2ECB67DC-22CC-354F-8D2D-F0DE62D62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8100" y="1708274"/>
              <a:ext cx="360000" cy="360000"/>
            </a:xfrm>
            <a:prstGeom prst="rect">
              <a:avLst/>
            </a:prstGeom>
          </p:spPr>
        </p:pic>
        <p:pic>
          <p:nvPicPr>
            <p:cNvPr id="21" name="Graphic 20" descr="Apple">
              <a:extLst>
                <a:ext uri="{FF2B5EF4-FFF2-40B4-BE49-F238E27FC236}">
                  <a16:creationId xmlns:a16="http://schemas.microsoft.com/office/drawing/2014/main" id="{382D3037-DDA2-4B49-A213-241FF00D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7664" y="1708274"/>
              <a:ext cx="360000" cy="360000"/>
            </a:xfrm>
            <a:prstGeom prst="rect">
              <a:avLst/>
            </a:prstGeom>
          </p:spPr>
        </p:pic>
        <p:pic>
          <p:nvPicPr>
            <p:cNvPr id="22" name="Graphic 21" descr="Apple">
              <a:extLst>
                <a:ext uri="{FF2B5EF4-FFF2-40B4-BE49-F238E27FC236}">
                  <a16:creationId xmlns:a16="http://schemas.microsoft.com/office/drawing/2014/main" id="{62FC219D-9CC7-AD4C-8607-0831C5EA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8100" y="2076574"/>
              <a:ext cx="360000" cy="360000"/>
            </a:xfrm>
            <a:prstGeom prst="rect">
              <a:avLst/>
            </a:prstGeom>
          </p:spPr>
        </p:pic>
        <p:pic>
          <p:nvPicPr>
            <p:cNvPr id="23" name="Graphic 22" descr="Apple">
              <a:extLst>
                <a:ext uri="{FF2B5EF4-FFF2-40B4-BE49-F238E27FC236}">
                  <a16:creationId xmlns:a16="http://schemas.microsoft.com/office/drawing/2014/main" id="{AC709E58-F4B8-D64B-A659-2CE882F1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7664" y="2076574"/>
              <a:ext cx="360000" cy="360000"/>
            </a:xfrm>
            <a:prstGeom prst="rect">
              <a:avLst/>
            </a:prstGeom>
          </p:spPr>
        </p:pic>
        <p:pic>
          <p:nvPicPr>
            <p:cNvPr id="24" name="Graphic 23" descr="Apple">
              <a:extLst>
                <a:ext uri="{FF2B5EF4-FFF2-40B4-BE49-F238E27FC236}">
                  <a16:creationId xmlns:a16="http://schemas.microsoft.com/office/drawing/2014/main" id="{8B8931CE-D38A-C342-99AC-06C52BE87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8100" y="2456568"/>
              <a:ext cx="360000" cy="360000"/>
            </a:xfrm>
            <a:prstGeom prst="rect">
              <a:avLst/>
            </a:prstGeom>
          </p:spPr>
        </p:pic>
        <p:pic>
          <p:nvPicPr>
            <p:cNvPr id="25" name="Graphic 24" descr="Apple">
              <a:extLst>
                <a:ext uri="{FF2B5EF4-FFF2-40B4-BE49-F238E27FC236}">
                  <a16:creationId xmlns:a16="http://schemas.microsoft.com/office/drawing/2014/main" id="{E418CC74-D64C-6B4B-8825-E7191260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7664" y="2456568"/>
              <a:ext cx="360000" cy="360000"/>
            </a:xfrm>
            <a:prstGeom prst="rect">
              <a:avLst/>
            </a:prstGeom>
          </p:spPr>
        </p:pic>
        <p:pic>
          <p:nvPicPr>
            <p:cNvPr id="26" name="Graphic 25" descr="Watermelon">
              <a:extLst>
                <a:ext uri="{FF2B5EF4-FFF2-40B4-BE49-F238E27FC236}">
                  <a16:creationId xmlns:a16="http://schemas.microsoft.com/office/drawing/2014/main" id="{F785A66B-E1FE-9642-AC0D-88044312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28381" y="1335741"/>
              <a:ext cx="360000" cy="360000"/>
            </a:xfrm>
            <a:prstGeom prst="rect">
              <a:avLst/>
            </a:prstGeom>
          </p:spPr>
        </p:pic>
        <p:pic>
          <p:nvPicPr>
            <p:cNvPr id="27" name="Graphic 26" descr="Watermelon">
              <a:extLst>
                <a:ext uri="{FF2B5EF4-FFF2-40B4-BE49-F238E27FC236}">
                  <a16:creationId xmlns:a16="http://schemas.microsoft.com/office/drawing/2014/main" id="{7574FE4B-4701-3D43-9B37-F7456B9AE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38914" y="1708274"/>
              <a:ext cx="360000" cy="360000"/>
            </a:xfrm>
            <a:prstGeom prst="rect">
              <a:avLst/>
            </a:prstGeom>
          </p:spPr>
        </p:pic>
        <p:pic>
          <p:nvPicPr>
            <p:cNvPr id="28" name="Graphic 27" descr="Watermelon">
              <a:extLst>
                <a:ext uri="{FF2B5EF4-FFF2-40B4-BE49-F238E27FC236}">
                  <a16:creationId xmlns:a16="http://schemas.microsoft.com/office/drawing/2014/main" id="{BEB47F10-E62F-984B-8AFE-96C5FE526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28381" y="1708274"/>
              <a:ext cx="360000" cy="360000"/>
            </a:xfrm>
            <a:prstGeom prst="rect">
              <a:avLst/>
            </a:prstGeom>
          </p:spPr>
        </p:pic>
        <p:pic>
          <p:nvPicPr>
            <p:cNvPr id="31" name="Graphic 30" descr="Orange">
              <a:extLst>
                <a:ext uri="{FF2B5EF4-FFF2-40B4-BE49-F238E27FC236}">
                  <a16:creationId xmlns:a16="http://schemas.microsoft.com/office/drawing/2014/main" id="{B70EC0D9-167D-F341-A31B-776FEE00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5321" y="1335741"/>
              <a:ext cx="360000" cy="360000"/>
            </a:xfrm>
            <a:prstGeom prst="rect">
              <a:avLst/>
            </a:prstGeom>
          </p:spPr>
        </p:pic>
        <p:pic>
          <p:nvPicPr>
            <p:cNvPr id="32" name="Graphic 31" descr="Orange">
              <a:extLst>
                <a:ext uri="{FF2B5EF4-FFF2-40B4-BE49-F238E27FC236}">
                  <a16:creationId xmlns:a16="http://schemas.microsoft.com/office/drawing/2014/main" id="{5620CF97-4B0C-A34C-AA22-A0E558EB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08694" y="1725207"/>
              <a:ext cx="360000" cy="360000"/>
            </a:xfrm>
            <a:prstGeom prst="rect">
              <a:avLst/>
            </a:prstGeom>
          </p:spPr>
        </p:pic>
        <p:pic>
          <p:nvPicPr>
            <p:cNvPr id="33" name="Graphic 32" descr="Orange">
              <a:extLst>
                <a:ext uri="{FF2B5EF4-FFF2-40B4-BE49-F238E27FC236}">
                  <a16:creationId xmlns:a16="http://schemas.microsoft.com/office/drawing/2014/main" id="{69D2C43B-AC3F-6047-8AB6-83FBA181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5321" y="1725207"/>
              <a:ext cx="360000" cy="360000"/>
            </a:xfrm>
            <a:prstGeom prst="rect">
              <a:avLst/>
            </a:prstGeom>
          </p:spPr>
        </p:pic>
        <p:pic>
          <p:nvPicPr>
            <p:cNvPr id="34" name="Graphic 33" descr="Orange">
              <a:extLst>
                <a:ext uri="{FF2B5EF4-FFF2-40B4-BE49-F238E27FC236}">
                  <a16:creationId xmlns:a16="http://schemas.microsoft.com/office/drawing/2014/main" id="{2D0EA8DE-D072-3241-A316-A9B5EDF00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08694" y="2114674"/>
              <a:ext cx="360000" cy="360000"/>
            </a:xfrm>
            <a:prstGeom prst="rect">
              <a:avLst/>
            </a:prstGeom>
          </p:spPr>
        </p:pic>
        <p:pic>
          <p:nvPicPr>
            <p:cNvPr id="35" name="Graphic 34" descr="Grapes">
              <a:extLst>
                <a:ext uri="{FF2B5EF4-FFF2-40B4-BE49-F238E27FC236}">
                  <a16:creationId xmlns:a16="http://schemas.microsoft.com/office/drawing/2014/main" id="{A1237448-5643-4544-AB64-689877BB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23893" y="1339807"/>
              <a:ext cx="360000" cy="360000"/>
            </a:xfrm>
            <a:prstGeom prst="rect">
              <a:avLst/>
            </a:prstGeom>
          </p:spPr>
        </p:pic>
        <p:pic>
          <p:nvPicPr>
            <p:cNvPr id="36" name="Graphic 35" descr="Grapes">
              <a:extLst>
                <a:ext uri="{FF2B5EF4-FFF2-40B4-BE49-F238E27FC236}">
                  <a16:creationId xmlns:a16="http://schemas.microsoft.com/office/drawing/2014/main" id="{1F2F68CD-6701-2C4E-B755-E5033FC81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0560" y="1763141"/>
              <a:ext cx="360000" cy="360000"/>
            </a:xfrm>
            <a:prstGeom prst="rect">
              <a:avLst/>
            </a:prstGeom>
          </p:spPr>
        </p:pic>
        <p:pic>
          <p:nvPicPr>
            <p:cNvPr id="37" name="Graphic 36" descr="Grapes">
              <a:extLst>
                <a:ext uri="{FF2B5EF4-FFF2-40B4-BE49-F238E27FC236}">
                  <a16:creationId xmlns:a16="http://schemas.microsoft.com/office/drawing/2014/main" id="{13D51226-7FA3-7C45-9FF3-E8A3BA14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23893" y="1763141"/>
              <a:ext cx="360000" cy="360000"/>
            </a:xfrm>
            <a:prstGeom prst="rect">
              <a:avLst/>
            </a:prstGeom>
          </p:spPr>
        </p:pic>
        <p:pic>
          <p:nvPicPr>
            <p:cNvPr id="38" name="Graphic 37" descr="Grapes">
              <a:extLst>
                <a:ext uri="{FF2B5EF4-FFF2-40B4-BE49-F238E27FC236}">
                  <a16:creationId xmlns:a16="http://schemas.microsoft.com/office/drawing/2014/main" id="{BAA5FB9F-28E3-9743-86D1-9D42B8221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0560" y="2186474"/>
              <a:ext cx="360000" cy="360000"/>
            </a:xfrm>
            <a:prstGeom prst="rect">
              <a:avLst/>
            </a:prstGeom>
          </p:spPr>
        </p:pic>
        <p:pic>
          <p:nvPicPr>
            <p:cNvPr id="39" name="Graphic 38" descr="Grapes">
              <a:extLst>
                <a:ext uri="{FF2B5EF4-FFF2-40B4-BE49-F238E27FC236}">
                  <a16:creationId xmlns:a16="http://schemas.microsoft.com/office/drawing/2014/main" id="{26A45A36-BBD4-2A49-8820-8E95ADDE2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23893" y="2186474"/>
              <a:ext cx="360000" cy="360000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FAA73EB-BD58-1048-A2B5-9474265D1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937" y="2436574"/>
            <a:ext cx="1544115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solidFill>
                  <a:srgbClr val="1B85FA"/>
                </a:solidFill>
                <a:latin typeface="RocheSans"/>
              </a:rPr>
              <a:t>scRNA-seq</a:t>
            </a:r>
            <a:endParaRPr kumimoji="0" lang="en-CH" altLang="en-CH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360B49-2444-A74E-AAA9-DDBFA8ED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63" y="5492119"/>
            <a:ext cx="1544115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solidFill>
                  <a:srgbClr val="1B85FA"/>
                </a:solidFill>
                <a:latin typeface="RocheSans"/>
              </a:rPr>
              <a:t>scRNA-seq</a:t>
            </a:r>
            <a:endParaRPr kumimoji="0" lang="en-CH" altLang="en-CH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1EE96B-8EB8-9E41-A8DB-98FEFDCB8E06}"/>
              </a:ext>
            </a:extLst>
          </p:cNvPr>
          <p:cNvGrpSpPr/>
          <p:nvPr/>
        </p:nvGrpSpPr>
        <p:grpSpPr>
          <a:xfrm>
            <a:off x="6674488" y="4316007"/>
            <a:ext cx="3446229" cy="1480827"/>
            <a:chOff x="6305398" y="4316007"/>
            <a:chExt cx="3446229" cy="1480827"/>
          </a:xfrm>
        </p:grpSpPr>
        <p:pic>
          <p:nvPicPr>
            <p:cNvPr id="42" name="Graphic 41" descr="Apple">
              <a:extLst>
                <a:ext uri="{FF2B5EF4-FFF2-40B4-BE49-F238E27FC236}">
                  <a16:creationId xmlns:a16="http://schemas.microsoft.com/office/drawing/2014/main" id="{557C38B4-5F48-3A47-A9CB-8DBBDA5E0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5834" y="4316007"/>
              <a:ext cx="360000" cy="360000"/>
            </a:xfrm>
            <a:prstGeom prst="rect">
              <a:avLst/>
            </a:prstGeom>
          </p:spPr>
        </p:pic>
        <p:pic>
          <p:nvPicPr>
            <p:cNvPr id="43" name="Graphic 42" descr="Orange">
              <a:extLst>
                <a:ext uri="{FF2B5EF4-FFF2-40B4-BE49-F238E27FC236}">
                  <a16:creationId xmlns:a16="http://schemas.microsoft.com/office/drawing/2014/main" id="{F315A42F-580E-2640-AC61-F4079F5B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6428" y="4316007"/>
              <a:ext cx="360000" cy="360000"/>
            </a:xfrm>
            <a:prstGeom prst="rect">
              <a:avLst/>
            </a:prstGeom>
          </p:spPr>
        </p:pic>
        <p:pic>
          <p:nvPicPr>
            <p:cNvPr id="44" name="Graphic 43" descr="Grapes">
              <a:extLst>
                <a:ext uri="{FF2B5EF4-FFF2-40B4-BE49-F238E27FC236}">
                  <a16:creationId xmlns:a16="http://schemas.microsoft.com/office/drawing/2014/main" id="{F7806A16-C34C-7942-A47B-6F1575CD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8294" y="4320073"/>
              <a:ext cx="360000" cy="360000"/>
            </a:xfrm>
            <a:prstGeom prst="rect">
              <a:avLst/>
            </a:prstGeom>
          </p:spPr>
        </p:pic>
        <p:pic>
          <p:nvPicPr>
            <p:cNvPr id="45" name="Graphic 44" descr="Watermelon">
              <a:extLst>
                <a:ext uri="{FF2B5EF4-FFF2-40B4-BE49-F238E27FC236}">
                  <a16:creationId xmlns:a16="http://schemas.microsoft.com/office/drawing/2014/main" id="{5B436451-2915-0D40-B950-1AAAE895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06648" y="4316007"/>
              <a:ext cx="360000" cy="360000"/>
            </a:xfrm>
            <a:prstGeom prst="rect">
              <a:avLst/>
            </a:prstGeom>
          </p:spPr>
        </p:pic>
        <p:pic>
          <p:nvPicPr>
            <p:cNvPr id="46" name="Graphic 45" descr="Apple">
              <a:extLst>
                <a:ext uri="{FF2B5EF4-FFF2-40B4-BE49-F238E27FC236}">
                  <a16:creationId xmlns:a16="http://schemas.microsoft.com/office/drawing/2014/main" id="{9D38C310-CD62-D245-9407-657A90A3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5398" y="4316007"/>
              <a:ext cx="360000" cy="360000"/>
            </a:xfrm>
            <a:prstGeom prst="rect">
              <a:avLst/>
            </a:prstGeom>
          </p:spPr>
        </p:pic>
        <p:pic>
          <p:nvPicPr>
            <p:cNvPr id="47" name="Graphic 46" descr="Apple">
              <a:extLst>
                <a:ext uri="{FF2B5EF4-FFF2-40B4-BE49-F238E27FC236}">
                  <a16:creationId xmlns:a16="http://schemas.microsoft.com/office/drawing/2014/main" id="{900D5E69-C235-6745-9EE8-A500DFB6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5834" y="4688540"/>
              <a:ext cx="360000" cy="360000"/>
            </a:xfrm>
            <a:prstGeom prst="rect">
              <a:avLst/>
            </a:prstGeom>
          </p:spPr>
        </p:pic>
        <p:pic>
          <p:nvPicPr>
            <p:cNvPr id="48" name="Graphic 47" descr="Apple">
              <a:extLst>
                <a:ext uri="{FF2B5EF4-FFF2-40B4-BE49-F238E27FC236}">
                  <a16:creationId xmlns:a16="http://schemas.microsoft.com/office/drawing/2014/main" id="{A511DF60-50BE-A64B-91DB-B5260A7C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5398" y="4688540"/>
              <a:ext cx="360000" cy="360000"/>
            </a:xfrm>
            <a:prstGeom prst="rect">
              <a:avLst/>
            </a:prstGeom>
          </p:spPr>
        </p:pic>
        <p:pic>
          <p:nvPicPr>
            <p:cNvPr id="49" name="Graphic 48" descr="Apple">
              <a:extLst>
                <a:ext uri="{FF2B5EF4-FFF2-40B4-BE49-F238E27FC236}">
                  <a16:creationId xmlns:a16="http://schemas.microsoft.com/office/drawing/2014/main" id="{B7DB2063-575D-7C4B-8FA2-7B6481A5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5834" y="5056840"/>
              <a:ext cx="360000" cy="360000"/>
            </a:xfrm>
            <a:prstGeom prst="rect">
              <a:avLst/>
            </a:prstGeom>
          </p:spPr>
        </p:pic>
        <p:pic>
          <p:nvPicPr>
            <p:cNvPr id="50" name="Graphic 49" descr="Apple">
              <a:extLst>
                <a:ext uri="{FF2B5EF4-FFF2-40B4-BE49-F238E27FC236}">
                  <a16:creationId xmlns:a16="http://schemas.microsoft.com/office/drawing/2014/main" id="{99CD397C-8D2C-D445-9BE7-3558BB6C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5398" y="5056840"/>
              <a:ext cx="360000" cy="360000"/>
            </a:xfrm>
            <a:prstGeom prst="rect">
              <a:avLst/>
            </a:prstGeom>
          </p:spPr>
        </p:pic>
        <p:pic>
          <p:nvPicPr>
            <p:cNvPr id="51" name="Graphic 50" descr="Apple">
              <a:extLst>
                <a:ext uri="{FF2B5EF4-FFF2-40B4-BE49-F238E27FC236}">
                  <a16:creationId xmlns:a16="http://schemas.microsoft.com/office/drawing/2014/main" id="{699AD041-92C1-1A46-B417-D2D1E255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5834" y="5436834"/>
              <a:ext cx="360000" cy="360000"/>
            </a:xfrm>
            <a:prstGeom prst="rect">
              <a:avLst/>
            </a:prstGeom>
          </p:spPr>
        </p:pic>
        <p:pic>
          <p:nvPicPr>
            <p:cNvPr id="52" name="Graphic 51" descr="Apple">
              <a:extLst>
                <a:ext uri="{FF2B5EF4-FFF2-40B4-BE49-F238E27FC236}">
                  <a16:creationId xmlns:a16="http://schemas.microsoft.com/office/drawing/2014/main" id="{1959EC07-537E-B348-BA14-E585CC85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5398" y="5436834"/>
              <a:ext cx="360000" cy="360000"/>
            </a:xfrm>
            <a:prstGeom prst="rect">
              <a:avLst/>
            </a:prstGeom>
          </p:spPr>
        </p:pic>
        <p:pic>
          <p:nvPicPr>
            <p:cNvPr id="53" name="Graphic 52" descr="Watermelon">
              <a:extLst>
                <a:ext uri="{FF2B5EF4-FFF2-40B4-BE49-F238E27FC236}">
                  <a16:creationId xmlns:a16="http://schemas.microsoft.com/office/drawing/2014/main" id="{31CA450C-DF93-0D49-B4CA-1B7491824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96115" y="4316007"/>
              <a:ext cx="360000" cy="360000"/>
            </a:xfrm>
            <a:prstGeom prst="rect">
              <a:avLst/>
            </a:prstGeom>
          </p:spPr>
        </p:pic>
        <p:pic>
          <p:nvPicPr>
            <p:cNvPr id="54" name="Graphic 53" descr="Watermelon">
              <a:extLst>
                <a:ext uri="{FF2B5EF4-FFF2-40B4-BE49-F238E27FC236}">
                  <a16:creationId xmlns:a16="http://schemas.microsoft.com/office/drawing/2014/main" id="{931ABBB6-D9D6-A248-8CA6-7A3F0EAB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06648" y="4688540"/>
              <a:ext cx="360000" cy="360000"/>
            </a:xfrm>
            <a:prstGeom prst="rect">
              <a:avLst/>
            </a:prstGeom>
          </p:spPr>
        </p:pic>
        <p:pic>
          <p:nvPicPr>
            <p:cNvPr id="55" name="Graphic 54" descr="Watermelon">
              <a:extLst>
                <a:ext uri="{FF2B5EF4-FFF2-40B4-BE49-F238E27FC236}">
                  <a16:creationId xmlns:a16="http://schemas.microsoft.com/office/drawing/2014/main" id="{A658F742-4259-354D-A5DB-DC2C84D4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96115" y="4688540"/>
              <a:ext cx="360000" cy="360000"/>
            </a:xfrm>
            <a:prstGeom prst="rect">
              <a:avLst/>
            </a:prstGeom>
          </p:spPr>
        </p:pic>
        <p:pic>
          <p:nvPicPr>
            <p:cNvPr id="56" name="Graphic 55" descr="Orange">
              <a:extLst>
                <a:ext uri="{FF2B5EF4-FFF2-40B4-BE49-F238E27FC236}">
                  <a16:creationId xmlns:a16="http://schemas.microsoft.com/office/drawing/2014/main" id="{DADB294C-79F2-8543-97AA-9F8D56FC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63055" y="4316007"/>
              <a:ext cx="360000" cy="360000"/>
            </a:xfrm>
            <a:prstGeom prst="rect">
              <a:avLst/>
            </a:prstGeom>
          </p:spPr>
        </p:pic>
        <p:pic>
          <p:nvPicPr>
            <p:cNvPr id="57" name="Graphic 56" descr="Orange">
              <a:extLst>
                <a:ext uri="{FF2B5EF4-FFF2-40B4-BE49-F238E27FC236}">
                  <a16:creationId xmlns:a16="http://schemas.microsoft.com/office/drawing/2014/main" id="{4D0721F0-BE8A-F84D-9280-A4F48BD9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6428" y="4705473"/>
              <a:ext cx="360000" cy="360000"/>
            </a:xfrm>
            <a:prstGeom prst="rect">
              <a:avLst/>
            </a:prstGeom>
          </p:spPr>
        </p:pic>
        <p:pic>
          <p:nvPicPr>
            <p:cNvPr id="58" name="Graphic 57" descr="Orange">
              <a:extLst>
                <a:ext uri="{FF2B5EF4-FFF2-40B4-BE49-F238E27FC236}">
                  <a16:creationId xmlns:a16="http://schemas.microsoft.com/office/drawing/2014/main" id="{3D87D2BD-FE7B-E648-8780-52217F30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63055" y="4705473"/>
              <a:ext cx="360000" cy="360000"/>
            </a:xfrm>
            <a:prstGeom prst="rect">
              <a:avLst/>
            </a:prstGeom>
          </p:spPr>
        </p:pic>
        <p:pic>
          <p:nvPicPr>
            <p:cNvPr id="59" name="Graphic 58" descr="Orange">
              <a:extLst>
                <a:ext uri="{FF2B5EF4-FFF2-40B4-BE49-F238E27FC236}">
                  <a16:creationId xmlns:a16="http://schemas.microsoft.com/office/drawing/2014/main" id="{2A1FFDBA-4A2A-0F46-8031-FB30FE2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6428" y="5094940"/>
              <a:ext cx="360000" cy="360000"/>
            </a:xfrm>
            <a:prstGeom prst="rect">
              <a:avLst/>
            </a:prstGeom>
          </p:spPr>
        </p:pic>
        <p:pic>
          <p:nvPicPr>
            <p:cNvPr id="60" name="Graphic 59" descr="Grapes">
              <a:extLst>
                <a:ext uri="{FF2B5EF4-FFF2-40B4-BE49-F238E27FC236}">
                  <a16:creationId xmlns:a16="http://schemas.microsoft.com/office/drawing/2014/main" id="{97428994-3122-9645-9F38-5C4B39D2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91627" y="4320073"/>
              <a:ext cx="360000" cy="360000"/>
            </a:xfrm>
            <a:prstGeom prst="rect">
              <a:avLst/>
            </a:prstGeom>
          </p:spPr>
        </p:pic>
        <p:pic>
          <p:nvPicPr>
            <p:cNvPr id="61" name="Graphic 60" descr="Grapes">
              <a:extLst>
                <a:ext uri="{FF2B5EF4-FFF2-40B4-BE49-F238E27FC236}">
                  <a16:creationId xmlns:a16="http://schemas.microsoft.com/office/drawing/2014/main" id="{3164A12C-B65D-B949-8D77-0CC9199E9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8294" y="4743407"/>
              <a:ext cx="360000" cy="360000"/>
            </a:xfrm>
            <a:prstGeom prst="rect">
              <a:avLst/>
            </a:prstGeom>
          </p:spPr>
        </p:pic>
        <p:pic>
          <p:nvPicPr>
            <p:cNvPr id="62" name="Graphic 61" descr="Grapes">
              <a:extLst>
                <a:ext uri="{FF2B5EF4-FFF2-40B4-BE49-F238E27FC236}">
                  <a16:creationId xmlns:a16="http://schemas.microsoft.com/office/drawing/2014/main" id="{39756015-0F60-3342-A171-A7A30A4D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91627" y="4743407"/>
              <a:ext cx="360000" cy="360000"/>
            </a:xfrm>
            <a:prstGeom prst="rect">
              <a:avLst/>
            </a:prstGeom>
          </p:spPr>
        </p:pic>
        <p:pic>
          <p:nvPicPr>
            <p:cNvPr id="63" name="Graphic 62" descr="Grapes">
              <a:extLst>
                <a:ext uri="{FF2B5EF4-FFF2-40B4-BE49-F238E27FC236}">
                  <a16:creationId xmlns:a16="http://schemas.microsoft.com/office/drawing/2014/main" id="{15F071FF-D221-BD47-B869-03861CF8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8294" y="5166740"/>
              <a:ext cx="360000" cy="360000"/>
            </a:xfrm>
            <a:prstGeom prst="rect">
              <a:avLst/>
            </a:prstGeom>
          </p:spPr>
        </p:pic>
        <p:pic>
          <p:nvPicPr>
            <p:cNvPr id="64" name="Graphic 63" descr="Grapes">
              <a:extLst>
                <a:ext uri="{FF2B5EF4-FFF2-40B4-BE49-F238E27FC236}">
                  <a16:creationId xmlns:a16="http://schemas.microsoft.com/office/drawing/2014/main" id="{4882AC03-F1FA-B44C-8549-3E0EDD56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91627" y="5166740"/>
              <a:ext cx="360000" cy="360000"/>
            </a:xfrm>
            <a:prstGeom prst="rect">
              <a:avLst/>
            </a:prstGeom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74935B65-0589-3E48-9073-9075E221B3CD}"/>
              </a:ext>
            </a:extLst>
          </p:cNvPr>
          <p:cNvSpPr/>
          <p:nvPr/>
        </p:nvSpPr>
        <p:spPr>
          <a:xfrm>
            <a:off x="9225336" y="4035216"/>
            <a:ext cx="1073565" cy="17913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637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3BEFCC-1CF9-4C41-9021-3E300C565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CH" sz="2500" b="1" dirty="0">
                <a:solidFill>
                  <a:srgbClr val="1B85FA"/>
                </a:solidFill>
                <a:latin typeface="RocheSans"/>
              </a:rPr>
              <a:t>Human Colon Ulcerative Colitis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6BCFC-1AAF-1145-81D6-B628B78E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4" y="1104605"/>
            <a:ext cx="5305647" cy="52082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1D9BB1-D46C-F046-A270-573DA4B3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371" y="1639276"/>
            <a:ext cx="5305647" cy="4138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kumimoji="0" lang="en-CH" altLang="en-CH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cheSans"/>
              </a:rPr>
              <a:t>Inflammation and soring of the large intestine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Likely to appear in people between the ages of 15 and 30 years old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lang="en-CH" altLang="en-CH" b="1" dirty="0">
              <a:solidFill>
                <a:schemeClr val="tx1">
                  <a:lumMod val="50000"/>
                  <a:lumOff val="50000"/>
                </a:schemeClr>
              </a:solidFill>
              <a:latin typeface="RocheSans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Treatments:</a:t>
            </a: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Control inflammation</a:t>
            </a: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Ease symptons</a:t>
            </a: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Fix nutrition deficiencies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180527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B4A66E8-6688-4D44-95F5-8A9CEC449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Colon </a:t>
            </a:r>
            <a:r>
              <a:rPr lang="en-GB" altLang="en-CH" sz="2500" b="1" dirty="0">
                <a:solidFill>
                  <a:srgbClr val="1B85FA"/>
                </a:solidFill>
                <a:latin typeface="RocheSans"/>
              </a:rPr>
              <a:t>Ulcerative Colitis dataset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FB7FC-1858-3840-9D5E-9C9F57E5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72" y="912778"/>
            <a:ext cx="7158055" cy="23648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26FEE77-DA4D-0345-B64B-2A393ED67520}"/>
              </a:ext>
            </a:extLst>
          </p:cNvPr>
          <p:cNvGrpSpPr/>
          <p:nvPr/>
        </p:nvGrpSpPr>
        <p:grpSpPr>
          <a:xfrm>
            <a:off x="2386314" y="3448575"/>
            <a:ext cx="6966856" cy="402546"/>
            <a:chOff x="2386314" y="3089758"/>
            <a:chExt cx="6966856" cy="4025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382221-3F82-DF41-86E4-0310EF292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314" y="3089758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Healthy donor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5DE98C-E371-DB49-A9BB-9F4D78424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9055" y="3089758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Colitis donor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7E4CC9-9561-4D4C-AF67-8660908544D2}"/>
              </a:ext>
            </a:extLst>
          </p:cNvPr>
          <p:cNvGrpSpPr/>
          <p:nvPr/>
        </p:nvGrpSpPr>
        <p:grpSpPr>
          <a:xfrm>
            <a:off x="1286075" y="4553605"/>
            <a:ext cx="9543502" cy="646331"/>
            <a:chOff x="1195411" y="4079040"/>
            <a:chExt cx="9543502" cy="6463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8429DE9-0B54-7B46-A398-1BAFEE2A0576}"/>
                </a:ext>
              </a:extLst>
            </p:cNvPr>
            <p:cNvGrpSpPr/>
            <p:nvPr/>
          </p:nvGrpSpPr>
          <p:grpSpPr>
            <a:xfrm>
              <a:off x="1195411" y="4079040"/>
              <a:ext cx="3925921" cy="402546"/>
              <a:chOff x="1130461" y="3963290"/>
              <a:chExt cx="3925921" cy="40254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7CDB87-30BA-AD4A-87E4-7430F2664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461" y="3963290"/>
                <a:ext cx="1544115" cy="4025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lang="en-CH" altLang="en-CH" dirty="0">
                    <a:latin typeface="RocheSans"/>
                  </a:rPr>
                  <a:t>Position 1</a:t>
                </a:r>
                <a:endParaRPr kumimoji="0" lang="en-CH" altLang="en-CH" i="0" u="none" strike="noStrike" cap="none" normalizeH="0" baseline="0" dirty="0">
                  <a:ln>
                    <a:noFill/>
                  </a:ln>
                  <a:effectLst/>
                  <a:latin typeface="RocheSan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44A9BA-F885-A947-AB28-8E67F0F4E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267" y="3963290"/>
                <a:ext cx="1544115" cy="4025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lang="en-CH" altLang="en-CH" dirty="0">
                    <a:latin typeface="RocheSans"/>
                  </a:rPr>
                  <a:t>Position 2</a:t>
                </a:r>
                <a:endParaRPr kumimoji="0" lang="en-CH" altLang="en-CH" i="0" u="none" strike="noStrike" cap="none" normalizeH="0" baseline="0" dirty="0">
                  <a:ln>
                    <a:noFill/>
                  </a:ln>
                  <a:effectLst/>
                  <a:latin typeface="RocheSans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93439C2-21AD-3F4D-8DC1-217838647C07}"/>
                </a:ext>
              </a:extLst>
            </p:cNvPr>
            <p:cNvGrpSpPr/>
            <p:nvPr/>
          </p:nvGrpSpPr>
          <p:grpSpPr>
            <a:xfrm>
              <a:off x="6423311" y="4079040"/>
              <a:ext cx="4315602" cy="646331"/>
              <a:chOff x="6611723" y="3963290"/>
              <a:chExt cx="4315602" cy="6463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F801D6-7EB8-014B-8261-A60A094DB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723" y="3963290"/>
                <a:ext cx="1544115" cy="6463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buClrTx/>
                  <a:buSzTx/>
                  <a:buFontTx/>
                  <a:buNone/>
                  <a:tabLst/>
                </a:pPr>
                <a:r>
                  <a:rPr lang="en-CH" altLang="en-CH" dirty="0">
                    <a:latin typeface="RocheSans"/>
                  </a:rPr>
                  <a:t>Position 3</a:t>
                </a:r>
              </a:p>
              <a:p>
                <a:pPr marL="0" marR="0" lvl="0" indent="0" algn="ctr" defTabSz="914400" rtl="0" eaLnBrk="0" fontAlgn="base" latinLnBrk="0" hangingPunct="0">
                  <a:buClrTx/>
                  <a:buSzTx/>
                  <a:buFontTx/>
                  <a:buNone/>
                  <a:tabLst/>
                </a:pPr>
                <a:r>
                  <a:rPr kumimoji="0" lang="en-CH" altLang="en-CH" i="0" u="none" strike="noStrike" cap="none" normalizeH="0" baseline="0" dirty="0">
                    <a:ln>
                      <a:noFill/>
                    </a:ln>
                    <a:effectLst/>
                    <a:latin typeface="RocheSans"/>
                  </a:rPr>
                  <a:t>(inflamed)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FF12AAF-F657-1E41-8067-A8B6121E5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0380" y="3963290"/>
                <a:ext cx="1956945" cy="6463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buClrTx/>
                  <a:buSzTx/>
                  <a:buFontTx/>
                  <a:buNone/>
                  <a:tabLst/>
                </a:pPr>
                <a:r>
                  <a:rPr lang="en-CH" altLang="en-CH" dirty="0">
                    <a:latin typeface="RocheSans"/>
                  </a:rPr>
                  <a:t>Position 4</a:t>
                </a:r>
              </a:p>
              <a:p>
                <a:pPr marL="0" marR="0" lvl="0" indent="0" algn="ctr" defTabSz="914400" rtl="0" eaLnBrk="0" fontAlgn="base" latinLnBrk="0" hangingPunct="0">
                  <a:buClrTx/>
                  <a:buSzTx/>
                  <a:buFontTx/>
                  <a:buNone/>
                  <a:tabLst/>
                </a:pPr>
                <a:r>
                  <a:rPr kumimoji="0" lang="en-CH" altLang="en-CH" i="0" u="none" strike="noStrike" cap="none" normalizeH="0" baseline="0" dirty="0">
                    <a:ln>
                      <a:noFill/>
                    </a:ln>
                    <a:effectLst/>
                    <a:latin typeface="RocheSans"/>
                  </a:rPr>
                  <a:t>(non-inflamed)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7D1FF7-076B-6C4F-9526-D848C50241D3}"/>
              </a:ext>
            </a:extLst>
          </p:cNvPr>
          <p:cNvGrpSpPr/>
          <p:nvPr/>
        </p:nvGrpSpPr>
        <p:grpSpPr>
          <a:xfrm>
            <a:off x="598022" y="5936775"/>
            <a:ext cx="10919609" cy="402546"/>
            <a:chOff x="725347" y="5936775"/>
            <a:chExt cx="10919609" cy="4025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1E7EC1-C58D-C742-B240-35FEF3710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47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CT 1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377682-B39C-944D-8F95-FC078D59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446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CT 2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B620A3-CD04-BC43-A137-A095BF2B6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545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CT 3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584F7C-00BD-3B4A-B072-A60894A7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644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CT 4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48083FE-BDE2-6845-8021-07F30D50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5743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CH" altLang="en-CH" i="0" u="none" strike="noStrike" cap="none" normalizeH="0" baseline="0" dirty="0">
                  <a:ln>
                    <a:noFill/>
                  </a:ln>
                  <a:effectLst/>
                  <a:latin typeface="RocheSans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5B644E-3757-7845-9F07-09623A9E3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0841" y="5936775"/>
              <a:ext cx="1544115" cy="4025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CH" altLang="en-CH" dirty="0">
                  <a:latin typeface="RocheSans"/>
                </a:rPr>
                <a:t>CT 38</a:t>
              </a:r>
              <a:endParaRPr kumimoji="0" lang="en-CH" altLang="en-CH" i="0" u="none" strike="noStrike" cap="none" normalizeH="0" baseline="0" dirty="0">
                <a:ln>
                  <a:noFill/>
                </a:ln>
                <a:effectLst/>
                <a:latin typeface="RocheSans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A3EEA4-E4AA-5049-AB32-18724F7D9C85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3158372" y="3277634"/>
            <a:ext cx="2937628" cy="170941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4E4DC2-22C9-254B-B2E8-610DCB4D8A1F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6096000" y="3277634"/>
            <a:ext cx="2485113" cy="170941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AEAFBC-1779-6F41-9BE3-A2EC90546EE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058133" y="3851121"/>
            <a:ext cx="1100239" cy="70248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2A8C9-7C58-F84F-BFB7-5BF90E2D4B20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3158372" y="3851121"/>
            <a:ext cx="1281567" cy="70248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13303B-4BA8-5443-931C-C258902C8025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8581113" y="3851121"/>
            <a:ext cx="1269992" cy="70248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97DD77-64DF-A147-8E69-43F715738837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7286033" y="3851121"/>
            <a:ext cx="1295080" cy="70248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8008D5-7BEF-5F4B-BD7A-869E21FF9A8B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flipH="1">
            <a:off x="1370080" y="4956151"/>
            <a:ext cx="688053" cy="98062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F89B5E-F0BC-BF44-ACE3-FFA0D05B1AF4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2058133" y="4956151"/>
            <a:ext cx="1187046" cy="98062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558429E-A49A-694E-8C40-164603E128F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2058133" y="4956151"/>
            <a:ext cx="3062145" cy="98062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FAFC52-8166-B440-9B36-9011389C6F25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>
            <a:off x="2058133" y="4956151"/>
            <a:ext cx="4937244" cy="98062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4DFA8F-2951-2044-937D-FD08A5F1DB5E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2058133" y="4956151"/>
            <a:ext cx="8687441" cy="980624"/>
          </a:xfrm>
          <a:prstGeom prst="straightConnector1">
            <a:avLst/>
          </a:prstGeom>
          <a:ln w="12700">
            <a:solidFill>
              <a:srgbClr val="1B85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A5ED3D-38C2-564A-98FB-2EA58C9EA3C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4439939" y="4956151"/>
            <a:ext cx="6305635" cy="980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8E4C5D3-5DEB-E54C-A720-B6DCF7614A0F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4439939" y="4956151"/>
            <a:ext cx="2555438" cy="980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29C527-5C1D-0C43-9778-B0FE40D52C7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439939" y="4956151"/>
            <a:ext cx="680339" cy="980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86027-BFD8-6C4D-9431-07BF91DD2C5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flipH="1">
            <a:off x="3245179" y="4956151"/>
            <a:ext cx="1194760" cy="980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BC3C819-C0C1-E045-8847-B4D6A0B700BC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1370080" y="4956151"/>
            <a:ext cx="3069859" cy="980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31D60-56C9-784C-94E7-CF533722418E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7286033" y="5199936"/>
            <a:ext cx="3459541" cy="73683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3DC734-459C-3149-9C16-B17FA5B2802C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flipH="1">
            <a:off x="6995377" y="5199936"/>
            <a:ext cx="290656" cy="73683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3FF6FED-632A-5548-A5ED-DB25EC326501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flipH="1">
            <a:off x="5120278" y="5199936"/>
            <a:ext cx="2165755" cy="73683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3A31682-8F04-B746-B3A9-B563152DA01C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3245179" y="5199936"/>
            <a:ext cx="4040854" cy="73683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8501879-C9F4-0E44-99AF-03996173E3F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1370080" y="5199936"/>
            <a:ext cx="5915953" cy="73683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685522-0B71-D045-9C56-6EBF6E3081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51105" y="5199936"/>
            <a:ext cx="986188" cy="8612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81AE088-E55E-AA4D-9C8A-016327842A9A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6995377" y="5199936"/>
            <a:ext cx="2855728" cy="7368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F75BAD4-5800-A147-AC92-5DB7EB0D04E6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5120278" y="5199936"/>
            <a:ext cx="4730827" cy="7368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0C608C8-81C9-044D-9854-532B7373063C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3245179" y="5199936"/>
            <a:ext cx="6605926" cy="7368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C768003-DBC5-F546-8A7B-14A69912765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370080" y="5199936"/>
            <a:ext cx="8481025" cy="7368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6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D3710-C724-334D-B6E4-6AA3434F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32" t="41108" r="1858" b="40254"/>
          <a:stretch/>
        </p:blipFill>
        <p:spPr>
          <a:xfrm>
            <a:off x="560441" y="4850816"/>
            <a:ext cx="953198" cy="673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F2DA74-98D9-744A-B916-B80DA0585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47" t="22773" b="23240"/>
          <a:stretch/>
        </p:blipFill>
        <p:spPr>
          <a:xfrm>
            <a:off x="5150734" y="4860338"/>
            <a:ext cx="7041266" cy="2002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7716E-2577-F343-926F-464400B8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38"/>
          <a:stretch/>
        </p:blipFill>
        <p:spPr>
          <a:xfrm>
            <a:off x="6316468" y="1123776"/>
            <a:ext cx="3872314" cy="2807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3D104-7934-7B44-A55E-243E92061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Which cell-typs are affected by the condition? 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CC4C8-80A8-E64D-BB2E-3318887EE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03"/>
          <a:stretch/>
        </p:blipFill>
        <p:spPr>
          <a:xfrm>
            <a:off x="953781" y="1123776"/>
            <a:ext cx="3872314" cy="2807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E9FD28-B112-B64A-9DE2-4B86A0825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41" y="4433750"/>
            <a:ext cx="2564724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solidFill>
                  <a:srgbClr val="1B85FA"/>
                </a:solidFill>
                <a:latin typeface="RocheSans"/>
              </a:rPr>
              <a:t>Health condition</a:t>
            </a:r>
            <a:endParaRPr kumimoji="0" lang="en-CH" altLang="en-CH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E1438-3D9E-BE46-96C5-B3D5FF842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885" y="4433750"/>
            <a:ext cx="3988409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altLang="en-CH" dirty="0">
                <a:solidFill>
                  <a:srgbClr val="1B85FA"/>
                </a:solidFill>
                <a:latin typeface="RocheSans"/>
              </a:rPr>
              <a:t>D</a:t>
            </a:r>
            <a:r>
              <a:rPr lang="en-CH" altLang="en-CH" dirty="0">
                <a:solidFill>
                  <a:srgbClr val="1B85FA"/>
                </a:solidFill>
                <a:latin typeface="RocheSans"/>
              </a:rPr>
              <a:t>blabel (cell type)</a:t>
            </a:r>
            <a:endParaRPr kumimoji="0" lang="en-CH" altLang="en-CH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14284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97BE0-3072-A24F-BB79-A2465671B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Which cell-types are affected by the condition? 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7E68A-354F-4D41-8E04-BEC56A66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4" y="2710080"/>
            <a:ext cx="3814388" cy="251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A53C0-CB4B-584E-8A99-55926D02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200" y="2710080"/>
            <a:ext cx="3814388" cy="2512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F4B1E-AF29-364B-AA0A-2BB84A32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81" y="2710080"/>
            <a:ext cx="3814389" cy="2506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1DA9D-C517-6C4B-BF91-B90B025F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787" y="1997181"/>
            <a:ext cx="1544115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Healthy</a:t>
            </a: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149C4-8FCF-1747-82FC-B67495063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702" y="1997180"/>
            <a:ext cx="1544115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Inflamed</a:t>
            </a: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66AF2-BD08-F343-BEAB-FACB13AB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528" y="1997181"/>
            <a:ext cx="1544115" cy="4025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Non-Inflamed</a:t>
            </a: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</p:spTree>
    <p:extLst>
      <p:ext uri="{BB962C8B-B14F-4D97-AF65-F5344CB8AC3E}">
        <p14:creationId xmlns:p14="http://schemas.microsoft.com/office/powerpoint/2010/main" val="313365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ote of Forrest Gump | QuoteSaga">
            <a:extLst>
              <a:ext uri="{FF2B5EF4-FFF2-40B4-BE49-F238E27FC236}">
                <a16:creationId xmlns:a16="http://schemas.microsoft.com/office/drawing/2014/main" id="{41F7C203-4DF4-DE45-AB17-31F5B63E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1125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0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194AF-995A-B642-8CE0-20980C18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352291"/>
            <a:ext cx="1149712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sz="2500" b="1" dirty="0">
                <a:solidFill>
                  <a:srgbClr val="1B85FA"/>
                </a:solidFill>
                <a:latin typeface="RocheSans"/>
              </a:rPr>
              <a:t>Identifying cell types affected by biological conditions (RanForrest)</a:t>
            </a:r>
            <a:endParaRPr kumimoji="0" lang="en-CH" altLang="en-CH" sz="2500" b="1" i="0" u="none" strike="noStrike" cap="none" normalizeH="0" baseline="0" dirty="0">
              <a:ln>
                <a:noFill/>
              </a:ln>
              <a:solidFill>
                <a:srgbClr val="1B85FA"/>
              </a:solidFill>
              <a:effectLst/>
              <a:latin typeface="Roche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78F15-157D-AC44-8F73-831FB7321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36" y="973311"/>
            <a:ext cx="11497128" cy="7349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heSans"/>
              </a:rPr>
              <a:t>Assumption: for each cell type, if cells of two conditions are distinguishable, the accuracy of random forest classifier should be higher.</a:t>
            </a:r>
            <a:endParaRPr kumimoji="0" lang="en-CH" altLang="en-CH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RocheSans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7D03F0D-225B-484D-B61A-4F490F4F43A4}"/>
              </a:ext>
            </a:extLst>
          </p:cNvPr>
          <p:cNvSpPr/>
          <p:nvPr/>
        </p:nvSpPr>
        <p:spPr>
          <a:xfrm>
            <a:off x="4587072" y="3625267"/>
            <a:ext cx="1110343" cy="27214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ED5198-E835-A042-B311-DC6540FB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69" y="2505614"/>
            <a:ext cx="1320800" cy="66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B3431F-AF92-E641-B7E2-4C679A79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69" y="4805197"/>
            <a:ext cx="1320800" cy="66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D5BCD-8CC5-EB46-962B-1426FBF0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69" y="3614130"/>
            <a:ext cx="1320800" cy="742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34A5DE-C628-8B4A-881A-67B88D9B6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043" y="2634541"/>
            <a:ext cx="1539911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latin typeface="RocheSans"/>
              </a:rPr>
              <a:t>ACC = 0.5</a:t>
            </a:r>
            <a:endParaRPr kumimoji="0" lang="en-CH" altLang="en-CH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D0F5BE-3DB5-9E43-846B-825F31B3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043" y="3784332"/>
            <a:ext cx="1539911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latin typeface="RocheSans"/>
              </a:rPr>
              <a:t>ACC = 0.65</a:t>
            </a:r>
            <a:endParaRPr kumimoji="0" lang="en-CH" altLang="en-CH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D3640-B7B2-9345-8000-ED2F4F8AA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043" y="4934124"/>
            <a:ext cx="1539911" cy="4025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CH" altLang="en-CH" dirty="0">
                <a:latin typeface="RocheSans"/>
              </a:rPr>
              <a:t>ACC = 0.9</a:t>
            </a:r>
            <a:endParaRPr kumimoji="0" lang="en-CH" altLang="en-CH" i="0" u="none" strike="noStrike" cap="none" normalizeH="0" baseline="0" dirty="0">
              <a:ln>
                <a:noFill/>
              </a:ln>
              <a:effectLst/>
              <a:latin typeface="RocheSa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D858D62-772C-8E4A-A2E4-D87C69926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91" y="2516709"/>
            <a:ext cx="3561644" cy="29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650</Words>
  <Application>Microsoft Macintosh PowerPoint</Application>
  <PresentationFormat>Widescreen</PresentationFormat>
  <Paragraphs>124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RocheSans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 amplifying</vt:lpstr>
      <vt:lpstr>proliferating transit amplifying cell</vt:lpstr>
      <vt:lpstr>enterocyte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António Santinha</dc:creator>
  <cp:lastModifiedBy>António Santinha</cp:lastModifiedBy>
  <cp:revision>27</cp:revision>
  <dcterms:created xsi:type="dcterms:W3CDTF">2022-08-11T07:01:26Z</dcterms:created>
  <dcterms:modified xsi:type="dcterms:W3CDTF">2022-08-12T11:42:01Z</dcterms:modified>
</cp:coreProperties>
</file>